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algn="l" rtl="0" fontAlgn="base">
      <a:spcBef>
        <a:spcPct val="0"/>
      </a:spcBef>
      <a:spcAft>
        <a:spcPct val="0"/>
      </a:spcAft>
      <a:defRPr sz="3800" kern="1200">
        <a:solidFill>
          <a:schemeClr val="tx1"/>
        </a:solidFill>
        <a:latin typeface="Arial" charset="0"/>
        <a:ea typeface="+mn-ea"/>
        <a:cs typeface="+mn-cs"/>
      </a:defRPr>
    </a:lvl1pPr>
    <a:lvl2pPr marL="457200" algn="l" rtl="0" fontAlgn="base">
      <a:spcBef>
        <a:spcPct val="0"/>
      </a:spcBef>
      <a:spcAft>
        <a:spcPct val="0"/>
      </a:spcAft>
      <a:defRPr sz="3800" kern="1200">
        <a:solidFill>
          <a:schemeClr val="tx1"/>
        </a:solidFill>
        <a:latin typeface="Arial" charset="0"/>
        <a:ea typeface="+mn-ea"/>
        <a:cs typeface="+mn-cs"/>
      </a:defRPr>
    </a:lvl2pPr>
    <a:lvl3pPr marL="914400" algn="l" rtl="0" fontAlgn="base">
      <a:spcBef>
        <a:spcPct val="0"/>
      </a:spcBef>
      <a:spcAft>
        <a:spcPct val="0"/>
      </a:spcAft>
      <a:defRPr sz="3800" kern="1200">
        <a:solidFill>
          <a:schemeClr val="tx1"/>
        </a:solidFill>
        <a:latin typeface="Arial" charset="0"/>
        <a:ea typeface="+mn-ea"/>
        <a:cs typeface="+mn-cs"/>
      </a:defRPr>
    </a:lvl3pPr>
    <a:lvl4pPr marL="1371600" algn="l" rtl="0" fontAlgn="base">
      <a:spcBef>
        <a:spcPct val="0"/>
      </a:spcBef>
      <a:spcAft>
        <a:spcPct val="0"/>
      </a:spcAft>
      <a:defRPr sz="3800" kern="1200">
        <a:solidFill>
          <a:schemeClr val="tx1"/>
        </a:solidFill>
        <a:latin typeface="Arial" charset="0"/>
        <a:ea typeface="+mn-ea"/>
        <a:cs typeface="+mn-cs"/>
      </a:defRPr>
    </a:lvl4pPr>
    <a:lvl5pPr marL="1828800" algn="l" rtl="0" fontAlgn="base">
      <a:spcBef>
        <a:spcPct val="0"/>
      </a:spcBef>
      <a:spcAft>
        <a:spcPct val="0"/>
      </a:spcAft>
      <a:defRPr sz="3800" kern="1200">
        <a:solidFill>
          <a:schemeClr val="tx1"/>
        </a:solidFill>
        <a:latin typeface="Arial" charset="0"/>
        <a:ea typeface="+mn-ea"/>
        <a:cs typeface="+mn-cs"/>
      </a:defRPr>
    </a:lvl5pPr>
    <a:lvl6pPr marL="2286000" algn="l" defTabSz="914400" rtl="0" eaLnBrk="1" latinLnBrk="0" hangingPunct="1">
      <a:defRPr sz="3800" kern="1200">
        <a:solidFill>
          <a:schemeClr val="tx1"/>
        </a:solidFill>
        <a:latin typeface="Arial" charset="0"/>
        <a:ea typeface="+mn-ea"/>
        <a:cs typeface="+mn-cs"/>
      </a:defRPr>
    </a:lvl6pPr>
    <a:lvl7pPr marL="2743200" algn="l" defTabSz="914400" rtl="0" eaLnBrk="1" latinLnBrk="0" hangingPunct="1">
      <a:defRPr sz="3800" kern="1200">
        <a:solidFill>
          <a:schemeClr val="tx1"/>
        </a:solidFill>
        <a:latin typeface="Arial" charset="0"/>
        <a:ea typeface="+mn-ea"/>
        <a:cs typeface="+mn-cs"/>
      </a:defRPr>
    </a:lvl7pPr>
    <a:lvl8pPr marL="3200400" algn="l" defTabSz="914400" rtl="0" eaLnBrk="1" latinLnBrk="0" hangingPunct="1">
      <a:defRPr sz="3800" kern="1200">
        <a:solidFill>
          <a:schemeClr val="tx1"/>
        </a:solidFill>
        <a:latin typeface="Arial" charset="0"/>
        <a:ea typeface="+mn-ea"/>
        <a:cs typeface="+mn-cs"/>
      </a:defRPr>
    </a:lvl8pPr>
    <a:lvl9pPr marL="3657600" algn="l" defTabSz="914400" rtl="0" eaLnBrk="1" latinLnBrk="0" hangingPunct="1">
      <a:defRPr sz="3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DDDDDD"/>
    <a:srgbClr val="336600"/>
    <a:srgbClr val="669900"/>
    <a:srgbClr val="87C5CB"/>
    <a:srgbClr val="5BFFFF"/>
    <a:srgbClr val="808000"/>
    <a:srgbClr val="D1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199" autoAdjust="0"/>
  </p:normalViewPr>
  <p:slideViewPr>
    <p:cSldViewPr>
      <p:cViewPr>
        <p:scale>
          <a:sx n="20" d="100"/>
          <a:sy n="20" d="100"/>
        </p:scale>
        <p:origin x="-2730" y="-552"/>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EF0B101C-5B19-41DF-95FA-44D4EFB69F3E}" type="slidenum">
              <a:rPr lang="en-US"/>
              <a:pPr>
                <a:defRPr/>
              </a:pPr>
              <a:t>‹#›</a:t>
            </a:fld>
            <a:endParaRPr lang="en-US"/>
          </a:p>
        </p:txBody>
      </p:sp>
    </p:spTree>
    <p:extLst>
      <p:ext uri="{BB962C8B-B14F-4D97-AF65-F5344CB8AC3E}">
        <p14:creationId xmlns:p14="http://schemas.microsoft.com/office/powerpoint/2010/main" val="2622145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fld id="{7A2CC637-DC1A-422E-A939-061D6EB1999F}" type="slidenum">
              <a:rPr lang="en-US" sz="1200" smtClean="0"/>
              <a:pPr eaLnBrk="1" hangingPunct="1"/>
              <a:t>1</a:t>
            </a:fld>
            <a:endParaRPr lang="en-US"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66EC8B-BBB8-4627-9C12-106BEB3A0DF5}" type="slidenum">
              <a:rPr lang="en-US"/>
              <a:pPr>
                <a:defRPr/>
              </a:pPr>
              <a:t>‹#›</a:t>
            </a:fld>
            <a:endParaRPr lang="en-US"/>
          </a:p>
        </p:txBody>
      </p:sp>
    </p:spTree>
    <p:extLst>
      <p:ext uri="{BB962C8B-B14F-4D97-AF65-F5344CB8AC3E}">
        <p14:creationId xmlns:p14="http://schemas.microsoft.com/office/powerpoint/2010/main" val="3133962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234283-AEA1-4D3F-B3F2-5B52F9B989F1}" type="slidenum">
              <a:rPr lang="en-US"/>
              <a:pPr>
                <a:defRPr/>
              </a:pPr>
              <a:t>‹#›</a:t>
            </a:fld>
            <a:endParaRPr lang="en-US"/>
          </a:p>
        </p:txBody>
      </p:sp>
    </p:spTree>
    <p:extLst>
      <p:ext uri="{BB962C8B-B14F-4D97-AF65-F5344CB8AC3E}">
        <p14:creationId xmlns:p14="http://schemas.microsoft.com/office/powerpoint/2010/main" val="357224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089DEA-2323-4D0E-9147-0F2C5E83A597}" type="slidenum">
              <a:rPr lang="en-US"/>
              <a:pPr>
                <a:defRPr/>
              </a:pPr>
              <a:t>‹#›</a:t>
            </a:fld>
            <a:endParaRPr lang="en-US"/>
          </a:p>
        </p:txBody>
      </p:sp>
    </p:spTree>
    <p:extLst>
      <p:ext uri="{BB962C8B-B14F-4D97-AF65-F5344CB8AC3E}">
        <p14:creationId xmlns:p14="http://schemas.microsoft.com/office/powerpoint/2010/main" val="268977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193925" y="7680325"/>
            <a:ext cx="19675475" cy="21726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22021800" y="7680325"/>
            <a:ext cx="19675475" cy="21726525"/>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B8299C-17B3-44B1-B052-CEACAA9A4E37}" type="slidenum">
              <a:rPr lang="en-US"/>
              <a:pPr>
                <a:defRPr/>
              </a:pPr>
              <a:t>‹#›</a:t>
            </a:fld>
            <a:endParaRPr lang="en-US"/>
          </a:p>
        </p:txBody>
      </p:sp>
    </p:spTree>
    <p:extLst>
      <p:ext uri="{BB962C8B-B14F-4D97-AF65-F5344CB8AC3E}">
        <p14:creationId xmlns:p14="http://schemas.microsoft.com/office/powerpoint/2010/main" val="17119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36CE8-E330-4415-86D5-40687388B761}" type="slidenum">
              <a:rPr lang="en-US"/>
              <a:pPr>
                <a:defRPr/>
              </a:pPr>
              <a:t>‹#›</a:t>
            </a:fld>
            <a:endParaRPr lang="en-US"/>
          </a:p>
        </p:txBody>
      </p:sp>
    </p:spTree>
    <p:extLst>
      <p:ext uri="{BB962C8B-B14F-4D97-AF65-F5344CB8AC3E}">
        <p14:creationId xmlns:p14="http://schemas.microsoft.com/office/powerpoint/2010/main" val="395213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553DCF-3D02-4D8F-8D3C-0C7DB05EE75B}" type="slidenum">
              <a:rPr lang="en-US"/>
              <a:pPr>
                <a:defRPr/>
              </a:pPr>
              <a:t>‹#›</a:t>
            </a:fld>
            <a:endParaRPr lang="en-US"/>
          </a:p>
        </p:txBody>
      </p:sp>
    </p:spTree>
    <p:extLst>
      <p:ext uri="{BB962C8B-B14F-4D97-AF65-F5344CB8AC3E}">
        <p14:creationId xmlns:p14="http://schemas.microsoft.com/office/powerpoint/2010/main" val="412220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B7629D-8165-47E0-B437-113E0B87556C}" type="slidenum">
              <a:rPr lang="en-US"/>
              <a:pPr>
                <a:defRPr/>
              </a:pPr>
              <a:t>‹#›</a:t>
            </a:fld>
            <a:endParaRPr lang="en-US"/>
          </a:p>
        </p:txBody>
      </p:sp>
    </p:spTree>
    <p:extLst>
      <p:ext uri="{BB962C8B-B14F-4D97-AF65-F5344CB8AC3E}">
        <p14:creationId xmlns:p14="http://schemas.microsoft.com/office/powerpoint/2010/main" val="373310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CF128F-276E-4E05-B2AB-A7A5F140BC4B}" type="slidenum">
              <a:rPr lang="en-US"/>
              <a:pPr>
                <a:defRPr/>
              </a:pPr>
              <a:t>‹#›</a:t>
            </a:fld>
            <a:endParaRPr lang="en-US"/>
          </a:p>
        </p:txBody>
      </p:sp>
    </p:spTree>
    <p:extLst>
      <p:ext uri="{BB962C8B-B14F-4D97-AF65-F5344CB8AC3E}">
        <p14:creationId xmlns:p14="http://schemas.microsoft.com/office/powerpoint/2010/main" val="284433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119DEC3-FA4E-4D04-9763-B97364C9A957}" type="slidenum">
              <a:rPr lang="en-US"/>
              <a:pPr>
                <a:defRPr/>
              </a:pPr>
              <a:t>‹#›</a:t>
            </a:fld>
            <a:endParaRPr lang="en-US"/>
          </a:p>
        </p:txBody>
      </p:sp>
    </p:spTree>
    <p:extLst>
      <p:ext uri="{BB962C8B-B14F-4D97-AF65-F5344CB8AC3E}">
        <p14:creationId xmlns:p14="http://schemas.microsoft.com/office/powerpoint/2010/main" val="72949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15C58A-C8E9-4705-94F0-1509B43988E4}" type="slidenum">
              <a:rPr lang="en-US"/>
              <a:pPr>
                <a:defRPr/>
              </a:pPr>
              <a:t>‹#›</a:t>
            </a:fld>
            <a:endParaRPr lang="en-US"/>
          </a:p>
        </p:txBody>
      </p:sp>
    </p:spTree>
    <p:extLst>
      <p:ext uri="{BB962C8B-B14F-4D97-AF65-F5344CB8AC3E}">
        <p14:creationId xmlns:p14="http://schemas.microsoft.com/office/powerpoint/2010/main" val="130321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408867-3901-4435-8F06-FADE497E80A6}" type="slidenum">
              <a:rPr lang="en-US"/>
              <a:pPr>
                <a:defRPr/>
              </a:pPr>
              <a:t>‹#›</a:t>
            </a:fld>
            <a:endParaRPr lang="en-US"/>
          </a:p>
        </p:txBody>
      </p:sp>
    </p:spTree>
    <p:extLst>
      <p:ext uri="{BB962C8B-B14F-4D97-AF65-F5344CB8AC3E}">
        <p14:creationId xmlns:p14="http://schemas.microsoft.com/office/powerpoint/2010/main" val="207894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8512EE-96A2-4FE9-BA9E-76EF90F4733F}" type="slidenum">
              <a:rPr lang="en-US"/>
              <a:pPr>
                <a:defRPr/>
              </a:pPr>
              <a:t>‹#›</a:t>
            </a:fld>
            <a:endParaRPr lang="en-US"/>
          </a:p>
        </p:txBody>
      </p:sp>
    </p:spTree>
    <p:extLst>
      <p:ext uri="{BB962C8B-B14F-4D97-AF65-F5344CB8AC3E}">
        <p14:creationId xmlns:p14="http://schemas.microsoft.com/office/powerpoint/2010/main" val="79466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a:effectLst/>
          <a:extLst/>
        </p:spPr>
        <p:txBody>
          <a:bodyPr vert="horz" wrap="square" lIns="470207" tIns="235104" rIns="470207" bIns="235104" numCol="1" anchor="t" anchorCtr="0" compatLnSpc="1">
            <a:prstTxWarp prst="textNoShape">
              <a:avLst/>
            </a:prstTxWarp>
          </a:bodyPr>
          <a:lstStyle>
            <a:lvl1pPr>
              <a:defRPr sz="7100"/>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a:effectLst/>
          <a:extLst/>
        </p:spPr>
        <p:txBody>
          <a:bodyPr vert="horz" wrap="square" lIns="470207" tIns="235104" rIns="470207" bIns="235104" numCol="1" anchor="t" anchorCtr="0" compatLnSpc="1">
            <a:prstTxWarp prst="textNoShape">
              <a:avLst/>
            </a:prstTxWarp>
          </a:bodyPr>
          <a:lstStyle>
            <a:lvl1pPr algn="ctr">
              <a:defRPr sz="7100"/>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a:effectLst/>
          <a:extLst/>
        </p:spPr>
        <p:txBody>
          <a:bodyPr vert="horz" wrap="square" lIns="470207" tIns="235104" rIns="470207" bIns="235104" numCol="1" anchor="t" anchorCtr="0" compatLnSpc="1">
            <a:prstTxWarp prst="textNoShape">
              <a:avLst/>
            </a:prstTxWarp>
          </a:bodyPr>
          <a:lstStyle>
            <a:lvl1pPr algn="r">
              <a:defRPr sz="7100"/>
            </a:lvl1pPr>
          </a:lstStyle>
          <a:p>
            <a:pPr>
              <a:defRPr/>
            </a:pPr>
            <a:fld id="{FF7C6C35-3651-4A3B-AC3C-B07F3644F3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charset="0"/>
        </a:defRPr>
      </a:lvl2pPr>
      <a:lvl3pPr algn="ctr" defTabSz="4703763" rtl="0" eaLnBrk="0" fontAlgn="base" hangingPunct="0">
        <a:spcBef>
          <a:spcPct val="0"/>
        </a:spcBef>
        <a:spcAft>
          <a:spcPct val="0"/>
        </a:spcAft>
        <a:defRPr sz="22700">
          <a:solidFill>
            <a:schemeClr val="tx2"/>
          </a:solidFill>
          <a:latin typeface="Arial" charset="0"/>
        </a:defRPr>
      </a:lvl3pPr>
      <a:lvl4pPr algn="ctr" defTabSz="4703763" rtl="0" eaLnBrk="0" fontAlgn="base" hangingPunct="0">
        <a:spcBef>
          <a:spcPct val="0"/>
        </a:spcBef>
        <a:spcAft>
          <a:spcPct val="0"/>
        </a:spcAft>
        <a:defRPr sz="22700">
          <a:solidFill>
            <a:schemeClr val="tx2"/>
          </a:solidFill>
          <a:latin typeface="Arial" charset="0"/>
        </a:defRPr>
      </a:lvl4pPr>
      <a:lvl5pPr algn="ctr" defTabSz="4703763" rtl="0" eaLnBrk="0" fontAlgn="base" hangingPunct="0">
        <a:spcBef>
          <a:spcPct val="0"/>
        </a:spcBef>
        <a:spcAft>
          <a:spcPct val="0"/>
        </a:spcAft>
        <a:defRPr sz="22700">
          <a:solidFill>
            <a:schemeClr val="tx2"/>
          </a:solidFill>
          <a:latin typeface="Arial" charset="0"/>
        </a:defRPr>
      </a:lvl5pPr>
      <a:lvl6pPr marL="457200" algn="ctr" defTabSz="4703763" rtl="0" fontAlgn="base">
        <a:spcBef>
          <a:spcPct val="0"/>
        </a:spcBef>
        <a:spcAft>
          <a:spcPct val="0"/>
        </a:spcAft>
        <a:defRPr sz="22700">
          <a:solidFill>
            <a:schemeClr val="tx2"/>
          </a:solidFill>
          <a:latin typeface="Arial" charset="0"/>
        </a:defRPr>
      </a:lvl6pPr>
      <a:lvl7pPr marL="914400" algn="ctr" defTabSz="4703763" rtl="0" fontAlgn="base">
        <a:spcBef>
          <a:spcPct val="0"/>
        </a:spcBef>
        <a:spcAft>
          <a:spcPct val="0"/>
        </a:spcAft>
        <a:defRPr sz="22700">
          <a:solidFill>
            <a:schemeClr val="tx2"/>
          </a:solidFill>
          <a:latin typeface="Arial" charset="0"/>
        </a:defRPr>
      </a:lvl7pPr>
      <a:lvl8pPr marL="1371600" algn="ctr" defTabSz="4703763" rtl="0" fontAlgn="base">
        <a:spcBef>
          <a:spcPct val="0"/>
        </a:spcBef>
        <a:spcAft>
          <a:spcPct val="0"/>
        </a:spcAft>
        <a:defRPr sz="22700">
          <a:solidFill>
            <a:schemeClr val="tx2"/>
          </a:solidFill>
          <a:latin typeface="Arial" charset="0"/>
        </a:defRPr>
      </a:lvl8pPr>
      <a:lvl9pPr marL="1828800" algn="ctr" defTabSz="4703763" rtl="0" fontAlgn="base">
        <a:spcBef>
          <a:spcPct val="0"/>
        </a:spcBef>
        <a:spcAft>
          <a:spcPct val="0"/>
        </a:spcAft>
        <a:defRPr sz="22700">
          <a:solidFill>
            <a:schemeClr val="tx2"/>
          </a:solidFill>
          <a:latin typeface="Arial" charset="0"/>
        </a:defRPr>
      </a:lvl9pPr>
    </p:titleStyle>
    <p:bodyStyle>
      <a:lvl1pPr marL="1762125" indent="-1762125"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75338" indent="-1171575" algn="l" defTabSz="4703763" rtl="0" eaLnBrk="0" fontAlgn="base" hangingPunct="0">
        <a:spcBef>
          <a:spcPct val="20000"/>
        </a:spcBef>
        <a:spcAft>
          <a:spcPct val="0"/>
        </a:spcAft>
        <a:buChar char="•"/>
        <a:defRPr sz="12400">
          <a:solidFill>
            <a:schemeClr val="tx1"/>
          </a:solidFill>
          <a:latin typeface="+mn-lt"/>
        </a:defRPr>
      </a:lvl3pPr>
      <a:lvl4pPr marL="8228013" indent="-1173163" algn="l" defTabSz="4703763" rtl="0" eaLnBrk="0" fontAlgn="base" hangingPunct="0">
        <a:spcBef>
          <a:spcPct val="20000"/>
        </a:spcBef>
        <a:spcAft>
          <a:spcPct val="0"/>
        </a:spcAft>
        <a:buChar char="–"/>
        <a:defRPr sz="10300">
          <a:solidFill>
            <a:schemeClr val="tx1"/>
          </a:solidFill>
          <a:latin typeface="+mn-lt"/>
        </a:defRPr>
      </a:lvl4pPr>
      <a:lvl5pPr marL="10582275" indent="-1176338" algn="l" defTabSz="4703763" rtl="0" eaLnBrk="0" fontAlgn="base" hangingPunct="0">
        <a:spcBef>
          <a:spcPct val="20000"/>
        </a:spcBef>
        <a:spcAft>
          <a:spcPct val="0"/>
        </a:spcAft>
        <a:buChar char="»"/>
        <a:defRPr sz="10300">
          <a:solidFill>
            <a:schemeClr val="tx1"/>
          </a:solidFill>
          <a:latin typeface="+mn-lt"/>
        </a:defRPr>
      </a:lvl5pPr>
      <a:lvl6pPr marL="11039475" indent="-1176338" algn="l" defTabSz="4703763" rtl="0" fontAlgn="base">
        <a:spcBef>
          <a:spcPct val="20000"/>
        </a:spcBef>
        <a:spcAft>
          <a:spcPct val="0"/>
        </a:spcAft>
        <a:buChar char="»"/>
        <a:defRPr sz="10300">
          <a:solidFill>
            <a:schemeClr val="tx1"/>
          </a:solidFill>
          <a:latin typeface="+mn-lt"/>
        </a:defRPr>
      </a:lvl6pPr>
      <a:lvl7pPr marL="11496675" indent="-1176338" algn="l" defTabSz="4703763" rtl="0" fontAlgn="base">
        <a:spcBef>
          <a:spcPct val="20000"/>
        </a:spcBef>
        <a:spcAft>
          <a:spcPct val="0"/>
        </a:spcAft>
        <a:buChar char="»"/>
        <a:defRPr sz="10300">
          <a:solidFill>
            <a:schemeClr val="tx1"/>
          </a:solidFill>
          <a:latin typeface="+mn-lt"/>
        </a:defRPr>
      </a:lvl7pPr>
      <a:lvl8pPr marL="11953875" indent="-1176338" algn="l" defTabSz="4703763" rtl="0" fontAlgn="base">
        <a:spcBef>
          <a:spcPct val="20000"/>
        </a:spcBef>
        <a:spcAft>
          <a:spcPct val="0"/>
        </a:spcAft>
        <a:buChar char="»"/>
        <a:defRPr sz="10300">
          <a:solidFill>
            <a:schemeClr val="tx1"/>
          </a:solidFill>
          <a:latin typeface="+mn-lt"/>
        </a:defRPr>
      </a:lvl8pPr>
      <a:lvl9pPr marL="12411075" indent="-1176338"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13"/>
          <p:cNvSpPr>
            <a:spLocks noGrp="1" noChangeArrowheads="1"/>
          </p:cNvSpPr>
          <p:nvPr>
            <p:ph type="title"/>
          </p:nvPr>
        </p:nvSpPr>
        <p:spPr>
          <a:solidFill>
            <a:srgbClr val="008080"/>
          </a:solidFill>
          <a:ln w="60325" cap="flat">
            <a:solidFill>
              <a:srgbClr val="669900"/>
            </a:solidFill>
            <a:miter lim="800000"/>
            <a:headEnd/>
            <a:tailEnd/>
          </a:ln>
        </p:spPr>
        <p:txBody>
          <a:bodyPr/>
          <a:lstStyle/>
          <a:p>
            <a:pPr eaLnBrk="1" hangingPunct="1"/>
            <a:r>
              <a:rPr lang="en-US" sz="11300" b="1" dirty="0" smtClean="0">
                <a:solidFill>
                  <a:schemeClr val="bg1"/>
                </a:solidFill>
                <a:latin typeface="Lucida Bright" pitchFamily="18" charset="0"/>
              </a:rPr>
              <a:t>Electrical Conductivity in Materials</a:t>
            </a:r>
            <a:r>
              <a:rPr lang="en-US" sz="6000" dirty="0" smtClean="0">
                <a:latin typeface="Lucida Bright" pitchFamily="18" charset="0"/>
              </a:rPr>
              <a:t/>
            </a:r>
            <a:br>
              <a:rPr lang="en-US" sz="6000" dirty="0" smtClean="0">
                <a:latin typeface="Lucida Bright" pitchFamily="18" charset="0"/>
              </a:rPr>
            </a:br>
            <a:r>
              <a:rPr lang="en-US" sz="7200" dirty="0" smtClean="0">
                <a:solidFill>
                  <a:schemeClr val="bg1"/>
                </a:solidFill>
                <a:latin typeface="Lucida Bright" pitchFamily="18" charset="0"/>
              </a:rPr>
              <a:t>Santeri Potticary</a:t>
            </a:r>
            <a:br>
              <a:rPr lang="en-US" sz="7200" dirty="0" smtClean="0">
                <a:solidFill>
                  <a:schemeClr val="bg1"/>
                </a:solidFill>
                <a:latin typeface="Lucida Bright" pitchFamily="18" charset="0"/>
              </a:rPr>
            </a:br>
            <a:r>
              <a:rPr lang="en-US" sz="7200" dirty="0" smtClean="0">
                <a:solidFill>
                  <a:schemeClr val="bg1"/>
                </a:solidFill>
                <a:latin typeface="Lucida Bright" pitchFamily="18" charset="0"/>
              </a:rPr>
              <a:t>Mason High School, Statistics</a:t>
            </a:r>
          </a:p>
        </p:txBody>
      </p:sp>
      <p:sp>
        <p:nvSpPr>
          <p:cNvPr id="2051" name="Rectangle 17"/>
          <p:cNvSpPr>
            <a:spLocks noChangeArrowheads="1"/>
          </p:cNvSpPr>
          <p:nvPr/>
        </p:nvSpPr>
        <p:spPr bwMode="auto">
          <a:xfrm>
            <a:off x="457200" y="7429500"/>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dirty="0" smtClean="0">
                <a:solidFill>
                  <a:srgbClr val="008080"/>
                </a:solidFill>
                <a:latin typeface="Lucida Bright" pitchFamily="18" charset="0"/>
              </a:rPr>
              <a:t>Unit Overview</a:t>
            </a:r>
            <a:endParaRPr lang="en-US" sz="6400" b="1" dirty="0">
              <a:solidFill>
                <a:srgbClr val="008080"/>
              </a:solidFill>
              <a:latin typeface="Lucida Bright" pitchFamily="18" charset="0"/>
            </a:endParaRPr>
          </a:p>
        </p:txBody>
      </p:sp>
      <p:sp>
        <p:nvSpPr>
          <p:cNvPr id="2052" name="Rectangle 19"/>
          <p:cNvSpPr>
            <a:spLocks noChangeArrowheads="1"/>
          </p:cNvSpPr>
          <p:nvPr/>
        </p:nvSpPr>
        <p:spPr bwMode="auto">
          <a:xfrm>
            <a:off x="14814550" y="7467600"/>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a:solidFill>
                  <a:srgbClr val="008080"/>
                </a:solidFill>
                <a:latin typeface="Lucida Bright" pitchFamily="18" charset="0"/>
              </a:rPr>
              <a:t>Unit Activity Implementation</a:t>
            </a:r>
          </a:p>
        </p:txBody>
      </p:sp>
      <p:sp>
        <p:nvSpPr>
          <p:cNvPr id="2053" name="Rectangle 20"/>
          <p:cNvSpPr>
            <a:spLocks noChangeArrowheads="1"/>
          </p:cNvSpPr>
          <p:nvPr/>
        </p:nvSpPr>
        <p:spPr bwMode="auto">
          <a:xfrm>
            <a:off x="29231055" y="7429500"/>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dirty="0">
                <a:solidFill>
                  <a:srgbClr val="008080"/>
                </a:solidFill>
                <a:latin typeface="Lucida Bright" pitchFamily="18" charset="0"/>
              </a:rPr>
              <a:t>Student </a:t>
            </a:r>
            <a:r>
              <a:rPr lang="en-US" sz="6400" b="1" dirty="0" smtClean="0">
                <a:solidFill>
                  <a:srgbClr val="008080"/>
                </a:solidFill>
                <a:latin typeface="Lucida Bright" pitchFamily="18" charset="0"/>
              </a:rPr>
              <a:t>Work</a:t>
            </a:r>
            <a:endParaRPr lang="en-US" sz="6400" b="1" dirty="0">
              <a:solidFill>
                <a:srgbClr val="008080"/>
              </a:solidFill>
              <a:latin typeface="Lucida Bright" pitchFamily="18" charset="0"/>
            </a:endParaRPr>
          </a:p>
        </p:txBody>
      </p:sp>
      <p:sp>
        <p:nvSpPr>
          <p:cNvPr id="2054" name="Text Box 21"/>
          <p:cNvSpPr txBox="1">
            <a:spLocks noChangeArrowheads="1"/>
          </p:cNvSpPr>
          <p:nvPr/>
        </p:nvSpPr>
        <p:spPr bwMode="auto">
          <a:xfrm>
            <a:off x="730250" y="16681450"/>
            <a:ext cx="13290550"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endParaRPr lang="en-US" sz="9200"/>
          </a:p>
        </p:txBody>
      </p:sp>
      <p:sp>
        <p:nvSpPr>
          <p:cNvPr id="2055" name="Text Box 22"/>
          <p:cNvSpPr txBox="1">
            <a:spLocks noChangeArrowheads="1"/>
          </p:cNvSpPr>
          <p:nvPr/>
        </p:nvSpPr>
        <p:spPr bwMode="auto">
          <a:xfrm>
            <a:off x="609600" y="16529050"/>
            <a:ext cx="1377632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endParaRPr lang="en-US" sz="9200"/>
          </a:p>
        </p:txBody>
      </p:sp>
      <p:sp>
        <p:nvSpPr>
          <p:cNvPr id="2056" name="Rectangle 25"/>
          <p:cNvSpPr>
            <a:spLocks noChangeArrowheads="1"/>
          </p:cNvSpPr>
          <p:nvPr/>
        </p:nvSpPr>
        <p:spPr bwMode="auto">
          <a:xfrm>
            <a:off x="457200" y="16883063"/>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dirty="0" smtClean="0">
                <a:solidFill>
                  <a:srgbClr val="008080"/>
                </a:solidFill>
                <a:latin typeface="Lucida Bright" pitchFamily="18" charset="0"/>
              </a:rPr>
              <a:t>Activity </a:t>
            </a:r>
            <a:r>
              <a:rPr lang="en-US" sz="6400" b="1" dirty="0">
                <a:solidFill>
                  <a:srgbClr val="008080"/>
                </a:solidFill>
                <a:latin typeface="Lucida Bright" pitchFamily="18" charset="0"/>
              </a:rPr>
              <a:t>Structure</a:t>
            </a:r>
          </a:p>
        </p:txBody>
      </p:sp>
      <p:sp>
        <p:nvSpPr>
          <p:cNvPr id="2057" name="Rectangle 26"/>
          <p:cNvSpPr>
            <a:spLocks noChangeArrowheads="1"/>
          </p:cNvSpPr>
          <p:nvPr/>
        </p:nvSpPr>
        <p:spPr bwMode="auto">
          <a:xfrm>
            <a:off x="29231055" y="22047317"/>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a:solidFill>
                  <a:srgbClr val="008080"/>
                </a:solidFill>
                <a:latin typeface="Lucida Bright" pitchFamily="18" charset="0"/>
              </a:rPr>
              <a:t>Reflection and Conclusion</a:t>
            </a:r>
          </a:p>
        </p:txBody>
      </p:sp>
      <p:sp>
        <p:nvSpPr>
          <p:cNvPr id="2058" name="Rectangle 30"/>
          <p:cNvSpPr>
            <a:spLocks noChangeArrowheads="1"/>
          </p:cNvSpPr>
          <p:nvPr/>
        </p:nvSpPr>
        <p:spPr bwMode="auto">
          <a:xfrm>
            <a:off x="14790487" y="20982801"/>
            <a:ext cx="13893800" cy="1371600"/>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a:solidFill>
                  <a:srgbClr val="008080"/>
                </a:solidFill>
                <a:latin typeface="Lucida Bright" pitchFamily="18" charset="0"/>
              </a:rPr>
              <a:t>Engineering Design Process </a:t>
            </a:r>
          </a:p>
        </p:txBody>
      </p:sp>
      <p:sp>
        <p:nvSpPr>
          <p:cNvPr id="2059" name="Text Box 32"/>
          <p:cNvSpPr txBox="1">
            <a:spLocks noChangeArrowheads="1"/>
          </p:cNvSpPr>
          <p:nvPr/>
        </p:nvSpPr>
        <p:spPr bwMode="auto">
          <a:xfrm>
            <a:off x="698500" y="18639123"/>
            <a:ext cx="13411200" cy="13469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spcBef>
                <a:spcPct val="50000"/>
              </a:spcBef>
            </a:pPr>
            <a:r>
              <a:rPr lang="en-US" sz="5400" b="1" dirty="0" smtClean="0">
                <a:latin typeface="Lucida Bright" pitchFamily="18" charset="0"/>
              </a:rPr>
              <a:t>Title: Electrical Conductivity in Materials</a:t>
            </a:r>
          </a:p>
          <a:p>
            <a:pPr eaLnBrk="1" hangingPunct="1">
              <a:spcBef>
                <a:spcPct val="50000"/>
              </a:spcBef>
              <a:spcAft>
                <a:spcPts val="1200"/>
              </a:spcAft>
            </a:pPr>
            <a:r>
              <a:rPr lang="en-US" sz="5400" b="1" dirty="0" smtClean="0">
                <a:latin typeface="Lucida Bright" pitchFamily="18" charset="0"/>
              </a:rPr>
              <a:t>Guiding Questions:</a:t>
            </a:r>
          </a:p>
          <a:p>
            <a:pPr marL="571500" lvl="0" indent="-571500">
              <a:buFont typeface="Arial" panose="020B0604020202020204" pitchFamily="34" charset="0"/>
              <a:buChar char="•"/>
            </a:pPr>
            <a:r>
              <a:rPr lang="en-US" sz="4100" dirty="0"/>
              <a:t>Why is energy storage important?</a:t>
            </a:r>
          </a:p>
          <a:p>
            <a:pPr marL="571500" lvl="0" indent="-571500">
              <a:buFont typeface="Arial" panose="020B0604020202020204" pitchFamily="34" charset="0"/>
              <a:buChar char="•"/>
            </a:pPr>
            <a:r>
              <a:rPr lang="en-US" sz="4100" dirty="0"/>
              <a:t>What properties are important to energy storage?</a:t>
            </a:r>
          </a:p>
          <a:p>
            <a:pPr marL="571500" lvl="0" indent="-571500">
              <a:buFont typeface="Arial" panose="020B0604020202020204" pitchFamily="34" charset="0"/>
              <a:buChar char="•"/>
            </a:pPr>
            <a:r>
              <a:rPr lang="en-US" sz="4100" dirty="0"/>
              <a:t>How can type of material affect conductivity?</a:t>
            </a:r>
          </a:p>
          <a:p>
            <a:pPr marL="571500" lvl="0" indent="-571500">
              <a:buFont typeface="Arial" panose="020B0604020202020204" pitchFamily="34" charset="0"/>
              <a:buChar char="•"/>
            </a:pPr>
            <a:r>
              <a:rPr lang="en-US" sz="4100" dirty="0"/>
              <a:t>What parameters (thickness, length, temperature, type of material) affect conductivity?</a:t>
            </a:r>
          </a:p>
          <a:p>
            <a:pPr marL="571500" indent="-571500">
              <a:buFont typeface="Arial" panose="020B0604020202020204" pitchFamily="34" charset="0"/>
              <a:buChar char="•"/>
            </a:pPr>
            <a:r>
              <a:rPr lang="en-US" sz="4100" dirty="0"/>
              <a:t>Is cost an issue</a:t>
            </a:r>
            <a:r>
              <a:rPr lang="en-US" sz="4100" dirty="0" smtClean="0"/>
              <a:t>?</a:t>
            </a:r>
            <a:endParaRPr lang="en-US" sz="4100" b="1" dirty="0">
              <a:latin typeface="Lucida Bright" pitchFamily="18" charset="0"/>
            </a:endParaRPr>
          </a:p>
          <a:p>
            <a:pPr eaLnBrk="1" hangingPunct="1">
              <a:spcBef>
                <a:spcPct val="50000"/>
              </a:spcBef>
              <a:spcAft>
                <a:spcPts val="1200"/>
              </a:spcAft>
            </a:pPr>
            <a:r>
              <a:rPr lang="en-US" sz="5400" b="1" dirty="0" smtClean="0">
                <a:latin typeface="Lucida Bright" pitchFamily="18" charset="0"/>
              </a:rPr>
              <a:t>Objectives:</a:t>
            </a:r>
            <a:endParaRPr lang="en-US" sz="5400" b="1" dirty="0">
              <a:latin typeface="Lucida Bright" pitchFamily="18" charset="0"/>
            </a:endParaRPr>
          </a:p>
          <a:p>
            <a:pPr marL="571500" lvl="0" indent="-571500">
              <a:buFont typeface="Arial" panose="020B0604020202020204" pitchFamily="34" charset="0"/>
              <a:buChar char="•"/>
            </a:pPr>
            <a:r>
              <a:rPr lang="en-US" sz="4100" dirty="0"/>
              <a:t>Students will be able to measure electrical resistance in a wire. </a:t>
            </a:r>
          </a:p>
          <a:p>
            <a:pPr marL="571500" lvl="0" indent="-571500">
              <a:buFont typeface="Arial" panose="020B0604020202020204" pitchFamily="34" charset="0"/>
              <a:buChar char="•"/>
            </a:pPr>
            <a:r>
              <a:rPr lang="en-US" sz="4100" dirty="0"/>
              <a:t>Students will be able to identify properties affecting resistance</a:t>
            </a:r>
            <a:r>
              <a:rPr lang="en-US" sz="4100" dirty="0" smtClean="0"/>
              <a:t>.</a:t>
            </a:r>
          </a:p>
          <a:p>
            <a:pPr marL="571500" lvl="0" indent="-571500">
              <a:buFont typeface="Arial" panose="020B0604020202020204" pitchFamily="34" charset="0"/>
              <a:buChar char="•"/>
            </a:pPr>
            <a:r>
              <a:rPr lang="en-US" sz="4100" dirty="0" smtClean="0"/>
              <a:t>Students will understand and be able to apply the components of experimental design.</a:t>
            </a:r>
            <a:endParaRPr lang="en-US" sz="4100" dirty="0"/>
          </a:p>
          <a:p>
            <a:pPr marL="571500" lvl="0" indent="-571500">
              <a:buFont typeface="Arial" panose="020B0604020202020204" pitchFamily="34" charset="0"/>
              <a:buChar char="•"/>
            </a:pPr>
            <a:r>
              <a:rPr lang="en-US" sz="4100" dirty="0"/>
              <a:t>Students will be able to analyze experimental results statistically</a:t>
            </a:r>
            <a:r>
              <a:rPr lang="en-US" sz="4100" dirty="0" smtClean="0"/>
              <a:t>.</a:t>
            </a:r>
            <a:endParaRPr lang="en-US" sz="4100" dirty="0"/>
          </a:p>
        </p:txBody>
      </p:sp>
      <p:sp>
        <p:nvSpPr>
          <p:cNvPr id="2060" name="Text Box 35"/>
          <p:cNvSpPr txBox="1">
            <a:spLocks noChangeArrowheads="1"/>
          </p:cNvSpPr>
          <p:nvPr/>
        </p:nvSpPr>
        <p:spPr bwMode="auto">
          <a:xfrm>
            <a:off x="14995525" y="9296400"/>
            <a:ext cx="1353502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spcBef>
                <a:spcPct val="50000"/>
              </a:spcBef>
            </a:pPr>
            <a:endParaRPr lang="en-US" sz="4300" b="1">
              <a:solidFill>
                <a:srgbClr val="336600"/>
              </a:solidFill>
            </a:endParaRPr>
          </a:p>
          <a:p>
            <a:pPr eaLnBrk="1" hangingPunct="1">
              <a:spcBef>
                <a:spcPct val="50000"/>
              </a:spcBef>
            </a:pPr>
            <a:endParaRPr lang="en-US" sz="10300" b="1"/>
          </a:p>
        </p:txBody>
      </p:sp>
      <p:sp>
        <p:nvSpPr>
          <p:cNvPr id="2061" name="Text Box 36"/>
          <p:cNvSpPr txBox="1">
            <a:spLocks noChangeArrowheads="1"/>
          </p:cNvSpPr>
          <p:nvPr/>
        </p:nvSpPr>
        <p:spPr bwMode="auto">
          <a:xfrm>
            <a:off x="29231055" y="16585197"/>
            <a:ext cx="13929895" cy="522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spcBef>
                <a:spcPts val="0"/>
              </a:spcBef>
            </a:pPr>
            <a:r>
              <a:rPr lang="en-US" sz="4100" dirty="0" smtClean="0"/>
              <a:t>This activity was performed as a review of previously learned material and this was seen in the results of the pre- and post-assessment; many of the students performed well on both. Instead of reviewing material from the book or previous work, this provided a new perspective in order to help solidify concepts in preparation for a test. At the same time, it introduced concepts of materials engineering and engineering design.</a:t>
            </a:r>
            <a:endParaRPr lang="en-US" sz="4100" dirty="0"/>
          </a:p>
        </p:txBody>
      </p:sp>
      <p:sp>
        <p:nvSpPr>
          <p:cNvPr id="2062" name="Text Box 40"/>
          <p:cNvSpPr txBox="1">
            <a:spLocks noChangeArrowheads="1"/>
          </p:cNvSpPr>
          <p:nvPr/>
        </p:nvSpPr>
        <p:spPr bwMode="auto">
          <a:xfrm>
            <a:off x="638175" y="8872955"/>
            <a:ext cx="13531850" cy="791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eaLnBrk="1" hangingPunct="1">
              <a:spcBef>
                <a:spcPct val="50000"/>
              </a:spcBef>
              <a:spcAft>
                <a:spcPts val="3600"/>
              </a:spcAft>
            </a:pPr>
            <a:r>
              <a:rPr lang="en-US" sz="5400" b="1" dirty="0" smtClean="0">
                <a:latin typeface="Lucida Bright" pitchFamily="18" charset="0"/>
              </a:rPr>
              <a:t>Topic: Experimental Design</a:t>
            </a:r>
          </a:p>
          <a:p>
            <a:pPr eaLnBrk="1" hangingPunct="1">
              <a:spcBef>
                <a:spcPts val="0"/>
              </a:spcBef>
              <a:spcAft>
                <a:spcPts val="1800"/>
              </a:spcAft>
            </a:pPr>
            <a:r>
              <a:rPr lang="en-US" sz="5400" b="1" dirty="0" smtClean="0">
                <a:latin typeface="Lucida Bright" pitchFamily="18" charset="0"/>
              </a:rPr>
              <a:t>Standards:</a:t>
            </a:r>
            <a:endParaRPr lang="en-US" sz="5400" b="1" dirty="0">
              <a:latin typeface="Lucida Bright" pitchFamily="18" charset="0"/>
            </a:endParaRPr>
          </a:p>
          <a:p>
            <a:r>
              <a:rPr lang="en-US" sz="4100" dirty="0" smtClean="0"/>
              <a:t>CCSS.MATH.CONTENT.HSS.ID.B.6.A </a:t>
            </a:r>
            <a:r>
              <a:rPr lang="en-US" sz="2000" dirty="0" smtClean="0"/>
              <a:t>Fit </a:t>
            </a:r>
            <a:r>
              <a:rPr lang="en-US" sz="2000" dirty="0"/>
              <a:t>a function to the data; use functions fitted to data to solve problems in the context of the data. Use given functions or choose a function suggested by the context.</a:t>
            </a:r>
            <a:r>
              <a:rPr lang="en-US" sz="3200" dirty="0"/>
              <a:t> </a:t>
            </a:r>
            <a:endParaRPr lang="en-US" sz="4100" dirty="0"/>
          </a:p>
          <a:p>
            <a:r>
              <a:rPr lang="en-US" sz="4100" cap="all" dirty="0" smtClean="0"/>
              <a:t>CCSS.MATH.CONTENT.HSS.ID.B.6.C</a:t>
            </a:r>
            <a:r>
              <a:rPr lang="en-US" sz="4100" dirty="0"/>
              <a:t> </a:t>
            </a:r>
            <a:r>
              <a:rPr lang="en-US" sz="2000" dirty="0" smtClean="0"/>
              <a:t>Fit </a:t>
            </a:r>
            <a:r>
              <a:rPr lang="en-US" sz="2000" dirty="0"/>
              <a:t>a linear function for a scatter plot that suggests a linear association.</a:t>
            </a:r>
          </a:p>
          <a:p>
            <a:r>
              <a:rPr lang="en-US" sz="4100" cap="all" dirty="0" smtClean="0"/>
              <a:t>CCSS.MATH.CONTENT.HSS.ID.C.7 </a:t>
            </a:r>
            <a:r>
              <a:rPr lang="en-US" sz="2000" dirty="0"/>
              <a:t>Interpret the slope (rate of change) and the intercept (constant term) of a linear model in the context of the data.</a:t>
            </a:r>
          </a:p>
          <a:p>
            <a:r>
              <a:rPr lang="en-US" sz="4100" cap="all" dirty="0" smtClean="0"/>
              <a:t>CCSS.MATH.CONTENT.HSS.ID.C.8 </a:t>
            </a:r>
            <a:r>
              <a:rPr lang="en-US" sz="2000" dirty="0"/>
              <a:t>Compute (using technology) and interpret the correlation coefficient of a linear fit.</a:t>
            </a:r>
          </a:p>
          <a:p>
            <a:r>
              <a:rPr lang="en-US" sz="4100" cap="all" dirty="0" smtClean="0"/>
              <a:t>CCSS.MATH.CONTENT.HSS.ID.C.9 </a:t>
            </a:r>
            <a:r>
              <a:rPr lang="en-US" sz="2000" dirty="0"/>
              <a:t>Distinguish between correlation and causation.</a:t>
            </a:r>
          </a:p>
          <a:p>
            <a:r>
              <a:rPr lang="en-US" sz="4400" dirty="0"/>
              <a:t> </a:t>
            </a:r>
          </a:p>
          <a:p>
            <a:pPr eaLnBrk="1" hangingPunct="1">
              <a:spcBef>
                <a:spcPct val="50000"/>
              </a:spcBef>
            </a:pPr>
            <a:endParaRPr lang="en-US" sz="4300" b="1" dirty="0">
              <a:latin typeface="+mn-lt"/>
            </a:endParaRPr>
          </a:p>
        </p:txBody>
      </p:sp>
      <p:sp>
        <p:nvSpPr>
          <p:cNvPr id="2063" name="Rectangle 42"/>
          <p:cNvSpPr>
            <a:spLocks noChangeArrowheads="1"/>
          </p:cNvSpPr>
          <p:nvPr/>
        </p:nvSpPr>
        <p:spPr bwMode="auto">
          <a:xfrm>
            <a:off x="2209800" y="1314450"/>
            <a:ext cx="457200" cy="5486400"/>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4" name="Rectangle 43"/>
          <p:cNvSpPr>
            <a:spLocks noChangeArrowheads="1"/>
          </p:cNvSpPr>
          <p:nvPr/>
        </p:nvSpPr>
        <p:spPr bwMode="auto">
          <a:xfrm>
            <a:off x="41224200" y="1304925"/>
            <a:ext cx="457200" cy="5486400"/>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206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647950"/>
            <a:ext cx="49530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096825" y="2560638"/>
            <a:ext cx="21082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7" name="TextBox 4"/>
          <p:cNvSpPr txBox="1">
            <a:spLocks noChangeArrowheads="1"/>
          </p:cNvSpPr>
          <p:nvPr/>
        </p:nvSpPr>
        <p:spPr bwMode="auto">
          <a:xfrm>
            <a:off x="37338000" y="4872038"/>
            <a:ext cx="3886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r>
              <a:rPr lang="en-US" sz="2800" dirty="0" smtClean="0">
                <a:solidFill>
                  <a:schemeClr val="bg1"/>
                </a:solidFill>
              </a:rPr>
              <a:t>RET </a:t>
            </a:r>
            <a:r>
              <a:rPr lang="en-US" sz="2800" dirty="0">
                <a:solidFill>
                  <a:schemeClr val="bg1"/>
                </a:solidFill>
              </a:rPr>
              <a:t>is funded by the National Science Foundation, grant # EEC 0808696</a:t>
            </a:r>
            <a:r>
              <a:rPr lang="en-US" sz="2800" dirty="0" smtClean="0">
                <a:solidFill>
                  <a:schemeClr val="bg1"/>
                </a:solidFill>
              </a:rPr>
              <a:t>.</a:t>
            </a:r>
            <a:endParaRPr lang="en-US" sz="2800" dirty="0">
              <a:solidFill>
                <a:schemeClr val="bg1"/>
              </a:solidFill>
            </a:endParaRPr>
          </a:p>
        </p:txBody>
      </p:sp>
      <p:sp>
        <p:nvSpPr>
          <p:cNvPr id="2068" name="TextBox 5"/>
          <p:cNvSpPr txBox="1">
            <a:spLocks noChangeArrowheads="1"/>
          </p:cNvSpPr>
          <p:nvPr/>
        </p:nvSpPr>
        <p:spPr bwMode="auto">
          <a:xfrm>
            <a:off x="14995525" y="22410548"/>
            <a:ext cx="13712825" cy="954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r>
              <a:rPr lang="en-US" sz="4100" dirty="0" smtClean="0"/>
              <a:t>Students are encouraged to think about the properties affecting the development of battery technology. An experiment is used to identify effects of properties. Having an understanding of how materials behave before using them in a design is important. Identifying problems and constraints</a:t>
            </a:r>
            <a:r>
              <a:rPr lang="en-US" sz="4100" dirty="0"/>
              <a:t> </a:t>
            </a:r>
            <a:r>
              <a:rPr lang="en-US" sz="4100" dirty="0" smtClean="0"/>
              <a:t>are early steps in the design process.</a:t>
            </a:r>
            <a:endParaRPr lang="en-US" sz="4100" dirty="0"/>
          </a:p>
          <a:p>
            <a:pPr eaLnBrk="1" hangingPunct="1">
              <a:spcBef>
                <a:spcPts val="1200"/>
              </a:spcBef>
            </a:pPr>
            <a:r>
              <a:rPr lang="en-US" sz="4100" dirty="0" smtClean="0"/>
              <a:t>ACS (Applications, Careers, Society):</a:t>
            </a:r>
          </a:p>
          <a:p>
            <a:pPr marL="571500" indent="-571500" eaLnBrk="1" hangingPunct="1">
              <a:spcBef>
                <a:spcPts val="1200"/>
              </a:spcBef>
              <a:buFont typeface="Arial" panose="020B0604020202020204" pitchFamily="34" charset="0"/>
              <a:buChar char="•"/>
            </a:pPr>
            <a:r>
              <a:rPr lang="en-US" sz="4100" dirty="0" smtClean="0"/>
              <a:t>Statistics used to determine material properties from an experiment shows application of math in engineering</a:t>
            </a:r>
          </a:p>
          <a:p>
            <a:pPr marL="571500" indent="-571500" eaLnBrk="1" hangingPunct="1">
              <a:spcBef>
                <a:spcPts val="1200"/>
              </a:spcBef>
              <a:buFont typeface="Arial" panose="020B0604020202020204" pitchFamily="34" charset="0"/>
              <a:buChar char="•"/>
            </a:pPr>
            <a:r>
              <a:rPr lang="en-US" sz="4100" dirty="0" smtClean="0"/>
              <a:t>Pictures show technology so students understand that classroom concepts can lead to exciting careers in product development</a:t>
            </a:r>
          </a:p>
          <a:p>
            <a:pPr marL="571500" indent="-571500" eaLnBrk="1" hangingPunct="1">
              <a:spcBef>
                <a:spcPts val="1200"/>
              </a:spcBef>
              <a:buFont typeface="Arial" panose="020B0604020202020204" pitchFamily="34" charset="0"/>
              <a:buChar char="•"/>
            </a:pPr>
            <a:r>
              <a:rPr lang="en-US" sz="4100" dirty="0" smtClean="0"/>
              <a:t>Airplane fires caused buy lithium-ion batteries show societal impact of understanding material properties</a:t>
            </a:r>
          </a:p>
        </p:txBody>
      </p:sp>
      <p:sp>
        <p:nvSpPr>
          <p:cNvPr id="2069" name="TextBox 6"/>
          <p:cNvSpPr txBox="1">
            <a:spLocks noChangeArrowheads="1"/>
          </p:cNvSpPr>
          <p:nvPr/>
        </p:nvSpPr>
        <p:spPr bwMode="auto">
          <a:xfrm>
            <a:off x="14995525" y="9004161"/>
            <a:ext cx="13535025" cy="11772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spcAft>
                <a:spcPts val="2400"/>
              </a:spcAft>
            </a:pPr>
            <a:r>
              <a:rPr lang="en-US" sz="4100" dirty="0" smtClean="0"/>
              <a:t>Before the activity, each student completed a pre-assessment. Next, a series of eight pictures were presented showing a variety of devices such as planes, cars, laptops, cordless drills, and the Mars Curiosity rover alongside the question “What do all of these items have in common?” The answer is they all use lithium-ion batteries. This is followed by a discussion about the material properties that affect </a:t>
            </a:r>
            <a:r>
              <a:rPr lang="en-US" sz="4100" dirty="0"/>
              <a:t>electrical </a:t>
            </a:r>
            <a:r>
              <a:rPr lang="en-US" sz="4100" dirty="0" smtClean="0"/>
              <a:t>conductivity as well the need for lighter, cheaper, or even flexible batteries.</a:t>
            </a:r>
            <a:endParaRPr lang="en-US" sz="4100" dirty="0"/>
          </a:p>
          <a:p>
            <a:pPr eaLnBrk="1" hangingPunct="1"/>
            <a:r>
              <a:rPr lang="en-US" sz="4100" dirty="0" smtClean="0"/>
              <a:t>Each student is then given a worksheet discussing the objective of the experiment and the statistical elements of Experimental Design. They are supplied with wires of different gages and materials, a battery, a meter stick, and a </a:t>
            </a:r>
            <a:r>
              <a:rPr lang="en-US" sz="4100" dirty="0" err="1" smtClean="0"/>
              <a:t>multimeter</a:t>
            </a:r>
            <a:r>
              <a:rPr lang="en-US" sz="4100" dirty="0" smtClean="0"/>
              <a:t>. The current in the wires is measured every ten centimeters and recorded. This data is then plotted in a scatterplot and a line of best fit is calculated. The data is then interpreted and conclusions are made</a:t>
            </a:r>
            <a:r>
              <a:rPr lang="en-US" sz="4200" dirty="0" smtClean="0"/>
              <a:t>.</a:t>
            </a:r>
            <a:endParaRPr lang="en-US" sz="4200" dirty="0"/>
          </a:p>
        </p:txBody>
      </p:sp>
      <p:sp>
        <p:nvSpPr>
          <p:cNvPr id="2070" name="TextBox 7"/>
          <p:cNvSpPr txBox="1">
            <a:spLocks noChangeArrowheads="1"/>
          </p:cNvSpPr>
          <p:nvPr/>
        </p:nvSpPr>
        <p:spPr bwMode="auto">
          <a:xfrm>
            <a:off x="29324300" y="23850600"/>
            <a:ext cx="13779500" cy="7663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r>
              <a:rPr lang="en-US" sz="4100" dirty="0" smtClean="0"/>
              <a:t>The overall activity worked well and students were engaged. The part of the activity where the effect of temperature on conductivity was to be tested did not work but this led to the students learning more about experimental design as we discussed the reasons that this did not work. It incorporated critical thinking into the activity. Many concepts were covered such as the reasons for collecting data, how to collect data, how to set up an experiment, and how to analyze the data using statistical concepts. This </a:t>
            </a:r>
            <a:r>
              <a:rPr lang="en-US" sz="4100" dirty="0"/>
              <a:t>activity </a:t>
            </a:r>
            <a:r>
              <a:rPr lang="en-US" sz="4100" dirty="0" smtClean="0"/>
              <a:t>demonstrated </a:t>
            </a:r>
            <a:r>
              <a:rPr lang="en-US" sz="4100" dirty="0"/>
              <a:t>how statistics can be used in a real life situation to determine the effects of material </a:t>
            </a:r>
            <a:r>
              <a:rPr lang="en-US" sz="4100" dirty="0" smtClean="0"/>
              <a:t>properties.</a:t>
            </a:r>
            <a:endParaRPr lang="en-US" sz="4100" dirty="0"/>
          </a:p>
        </p:txBody>
      </p:sp>
      <p:sp>
        <p:nvSpPr>
          <p:cNvPr id="23" name="Rectangle 20"/>
          <p:cNvSpPr>
            <a:spLocks noChangeArrowheads="1"/>
          </p:cNvSpPr>
          <p:nvPr/>
        </p:nvSpPr>
        <p:spPr bwMode="auto">
          <a:xfrm>
            <a:off x="29267150" y="14097000"/>
            <a:ext cx="13893800" cy="2102769"/>
          </a:xfrm>
          <a:prstGeom prst="rect">
            <a:avLst/>
          </a:prstGeom>
          <a:solidFill>
            <a:srgbClr val="D1F0EF"/>
          </a:solidFill>
          <a:ln w="9525">
            <a:solidFill>
              <a:schemeClr val="tx1"/>
            </a:solidFill>
            <a:miter lim="800000"/>
            <a:headEnd/>
            <a:tailEnd/>
          </a:ln>
        </p:spPr>
        <p:txBody>
          <a:bodyPr wrap="none" lIns="171433" tIns="85716" rIns="171433" bIns="85716" anchor="ctr"/>
          <a:lstStyle/>
          <a:p>
            <a:pPr algn="ctr" defTabSz="4703763"/>
            <a:r>
              <a:rPr lang="en-US" sz="6400" b="1" dirty="0" smtClean="0">
                <a:solidFill>
                  <a:srgbClr val="008080"/>
                </a:solidFill>
                <a:latin typeface="Lucida Bright" pitchFamily="18" charset="0"/>
              </a:rPr>
              <a:t>Assessment Results:  </a:t>
            </a:r>
          </a:p>
          <a:p>
            <a:pPr algn="ctr" defTabSz="4703763"/>
            <a:r>
              <a:rPr lang="en-US" sz="6400" b="1" dirty="0" smtClean="0">
                <a:solidFill>
                  <a:srgbClr val="008080"/>
                </a:solidFill>
                <a:latin typeface="Lucida Bright" pitchFamily="18" charset="0"/>
              </a:rPr>
              <a:t>Impact on Student Learning</a:t>
            </a:r>
            <a:endParaRPr lang="en-US" sz="6400" b="1" dirty="0">
              <a:solidFill>
                <a:srgbClr val="008080"/>
              </a:solidFill>
              <a:latin typeface="Lucida Bright" pitchFamily="18" charset="0"/>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389471" y="9925050"/>
            <a:ext cx="5992813"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2672" y="8990374"/>
            <a:ext cx="8050619"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13787" y="10810153"/>
            <a:ext cx="6791325"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3102</TotalTime>
  <Words>652</Words>
  <Application>Microsoft Office PowerPoint</Application>
  <PresentationFormat>Custom</PresentationFormat>
  <Paragraphs>40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Electrical Conductivity in Materials Santeri Potticary Mason High School, Statistics</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Debora A Liberi</cp:lastModifiedBy>
  <cp:revision>74</cp:revision>
  <dcterms:created xsi:type="dcterms:W3CDTF">2004-07-26T21:45:23Z</dcterms:created>
  <dcterms:modified xsi:type="dcterms:W3CDTF">2014-04-09T20:35:29Z</dcterms:modified>
  <cp:category>science research poster</cp:category>
</cp:coreProperties>
</file>